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6" r:id="rId2"/>
    <p:sldId id="327" r:id="rId3"/>
    <p:sldId id="328" r:id="rId4"/>
    <p:sldId id="361" r:id="rId5"/>
    <p:sldId id="329" r:id="rId6"/>
    <p:sldId id="266" r:id="rId7"/>
    <p:sldId id="314" r:id="rId8"/>
    <p:sldId id="323" r:id="rId9"/>
    <p:sldId id="324" r:id="rId10"/>
    <p:sldId id="310" r:id="rId11"/>
    <p:sldId id="312" r:id="rId12"/>
    <p:sldId id="311" r:id="rId13"/>
    <p:sldId id="265" r:id="rId14"/>
    <p:sldId id="268" r:id="rId15"/>
    <p:sldId id="325" r:id="rId16"/>
    <p:sldId id="363" r:id="rId17"/>
    <p:sldId id="364" r:id="rId18"/>
    <p:sldId id="366" r:id="rId19"/>
    <p:sldId id="367" r:id="rId20"/>
    <p:sldId id="368" r:id="rId21"/>
    <p:sldId id="369" r:id="rId22"/>
    <p:sldId id="370" r:id="rId23"/>
    <p:sldId id="330" r:id="rId24"/>
    <p:sldId id="360" r:id="rId25"/>
    <p:sldId id="350" r:id="rId26"/>
    <p:sldId id="358" r:id="rId27"/>
    <p:sldId id="356" r:id="rId28"/>
    <p:sldId id="333" r:id="rId29"/>
    <p:sldId id="335" r:id="rId30"/>
    <p:sldId id="336" r:id="rId31"/>
    <p:sldId id="337" r:id="rId32"/>
    <p:sldId id="338" r:id="rId33"/>
    <p:sldId id="343" r:id="rId34"/>
    <p:sldId id="334" r:id="rId35"/>
    <p:sldId id="339" r:id="rId36"/>
    <p:sldId id="340" r:id="rId37"/>
    <p:sldId id="341" r:id="rId38"/>
    <p:sldId id="345" r:id="rId39"/>
    <p:sldId id="346" r:id="rId40"/>
    <p:sldId id="347" r:id="rId41"/>
    <p:sldId id="348" r:id="rId42"/>
  </p:sldIdLst>
  <p:sldSz cx="9144000" cy="6858000" type="screen4x3"/>
  <p:notesSz cx="700405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n Flynn" initials="KF" lastIdx="16" clrIdx="0"/>
  <p:cmAuthor id="1" name="KFlynn" initials="KF" lastIdx="6" clrIdx="1"/>
  <p:cmAuthor id="2" name="Jeri Fifer" initials="JF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4697" autoAdjust="0"/>
  </p:normalViewPr>
  <p:slideViewPr>
    <p:cSldViewPr>
      <p:cViewPr varScale="1">
        <p:scale>
          <a:sx n="79" d="100"/>
          <a:sy n="79" d="100"/>
        </p:scale>
        <p:origin x="-3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Local%20Settings\Temporary%20Internet%20Files\Content.Outlook\I3R8DJ9P\2009%20Fees%20sent%20to%20Kevin%20(2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W-DC\RedirectedFolders\Alex\My%20Documents\1%20Documents%20Transfer\Entiat\Financial\2013%20Annual%20Meeting\2013%20Fees%20Pie%20char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W-DC\RedirectedFolders\Alex\My%20Documents\1%20Documents%20Transfer\Entiat\Financial\2013%20Annual%20Meeting\2011%20Fees%20sent%20to%20Kevin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4000" b="0" i="0" u="none" strike="noStrike" baseline="0" dirty="0" smtClean="0">
                <a:solidFill>
                  <a:schemeClr val="tx1"/>
                </a:solidFill>
                <a:latin typeface="Calibri"/>
              </a:rPr>
              <a:t>2011 Annual Assessments</a:t>
            </a:r>
            <a:endParaRPr lang="en-US" sz="4000" b="0" i="0" u="none" strike="noStrike" baseline="0" dirty="0">
              <a:solidFill>
                <a:schemeClr val="tx1"/>
              </a:solidFill>
              <a:latin typeface="Calibri"/>
            </a:endParaRPr>
          </a:p>
        </c:rich>
      </c:tx>
      <c:layout>
        <c:manualLayout>
          <c:xMode val="edge"/>
          <c:yMode val="edge"/>
          <c:x val="0.19257370953630906"/>
          <c:y val="5.5438320209973933E-2"/>
        </c:manualLayout>
      </c:layout>
    </c:title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8565034633828768E-2"/>
          <c:y val="0.24828598956776249"/>
          <c:w val="0.83088998085765076"/>
          <c:h val="0.70925093856939292"/>
        </c:manualLayout>
      </c:layout>
      <c:pie3DChart>
        <c:varyColors val="1"/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200"/>
            </a:pPr>
            <a:r>
              <a:rPr lang="en-US" sz="3200" b="1" dirty="0">
                <a:solidFill>
                  <a:srgbClr val="0070C0"/>
                </a:solidFill>
              </a:rPr>
              <a:t>Annual Assessments</a:t>
            </a:r>
          </a:p>
          <a:p>
            <a:pPr>
              <a:defRPr sz="3200"/>
            </a:pPr>
            <a:r>
              <a:rPr lang="en-US" sz="3200" b="1" dirty="0">
                <a:solidFill>
                  <a:srgbClr val="0070C0"/>
                </a:solidFill>
              </a:rPr>
              <a:t>2013</a:t>
            </a:r>
          </a:p>
          <a:p>
            <a:pPr>
              <a:defRPr sz="3200"/>
            </a:pPr>
            <a:endParaRPr lang="en-US" sz="3200" b="1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40229597616087481"/>
          <c:y val="2.0253164556962092E-2"/>
        </c:manualLayout>
      </c:layout>
    </c:title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9.3556572010418546E-2"/>
          <c:y val="0.25253586281577817"/>
          <c:w val="0.83088998085765309"/>
          <c:h val="0.7092509385693909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6.2318983849647298E-2"/>
                  <c:y val="8.07410579953657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Water Sys Imp.</a:t>
                    </a:r>
                    <a:r>
                      <a:rPr lang="en-US" dirty="0"/>
                      <a:t>
7%</a:t>
                    </a:r>
                  </a:p>
                </c:rich>
              </c:tx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0.21465003735846891"/>
                  <c:y val="-8.3682008368201458E-2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4.1617717493342534E-3"/>
                  <c:y val="-1.0211401399092964E-2"/>
                </c:manualLayout>
              </c:layout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1.0049466444431675E-2"/>
                  <c:y val="-5.7377524462161933E-2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2.8596057071813452E-2"/>
                  <c:y val="-2.4411708030167206E-2"/>
                </c:manualLayout>
              </c:layout>
              <c:dLblPos val="bestFit"/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Data!$A$28:$A$31</c:f>
              <c:strCache>
                <c:ptCount val="4"/>
                <c:pt idx="0">
                  <c:v>Water System Impr.</c:v>
                </c:pt>
                <c:pt idx="1">
                  <c:v>Operation Fees</c:v>
                </c:pt>
                <c:pt idx="2">
                  <c:v>Cap. Impr Fund</c:v>
                </c:pt>
                <c:pt idx="3">
                  <c:v>Loan Repayment</c:v>
                </c:pt>
              </c:strCache>
            </c:strRef>
          </c:cat>
          <c:val>
            <c:numRef>
              <c:f>Data!$B$28:$B$31</c:f>
              <c:numCache>
                <c:formatCode>#,##0</c:formatCode>
                <c:ptCount val="4"/>
                <c:pt idx="0">
                  <c:v>100</c:v>
                </c:pt>
                <c:pt idx="1">
                  <c:v>942</c:v>
                </c:pt>
                <c:pt idx="2">
                  <c:v>115</c:v>
                </c:pt>
                <c:pt idx="3">
                  <c:v>338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LAKE ENTIAT LODGE ASSOCIATED ANNUAL OWNER FEES</a:t>
            </a:r>
          </a:p>
        </c:rich>
      </c:tx>
      <c:layout>
        <c:manualLayout>
          <c:xMode val="edge"/>
          <c:yMode val="edge"/>
          <c:x val="0.13732003810289603"/>
          <c:y val="6.5466448445172104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285714285714396"/>
          <c:y val="0.17021276595744694"/>
          <c:w val="0.84385382059801073"/>
          <c:h val="0.5908346972176759"/>
        </c:manualLayout>
      </c:layout>
      <c:barChart>
        <c:barDir val="col"/>
        <c:grouping val="stacked"/>
        <c:ser>
          <c:idx val="0"/>
          <c:order val="0"/>
          <c:tx>
            <c:strRef>
              <c:f>Data!$A$14</c:f>
              <c:strCache>
                <c:ptCount val="1"/>
                <c:pt idx="0">
                  <c:v>Operation Fees</c:v>
                </c:pt>
              </c:strCache>
            </c:strRef>
          </c:tx>
          <c:spPr>
            <a:pattFill prst="dkDnDiag">
              <a:fgClr>
                <a:srgbClr val="9999FF"/>
              </a:fgClr>
              <a:bgClr>
                <a:srgbClr val="00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Data!$B$14:$AB$14</c:f>
              <c:numCache>
                <c:formatCode>"$"#,##0_);[Red]\("$"#,##0\)</c:formatCode>
                <c:ptCount val="16"/>
                <c:pt idx="0">
                  <c:v>510</c:v>
                </c:pt>
                <c:pt idx="1">
                  <c:v>510</c:v>
                </c:pt>
                <c:pt idx="2">
                  <c:v>510</c:v>
                </c:pt>
                <c:pt idx="3">
                  <c:v>510</c:v>
                </c:pt>
                <c:pt idx="4">
                  <c:v>510</c:v>
                </c:pt>
                <c:pt idx="5">
                  <c:v>510</c:v>
                </c:pt>
                <c:pt idx="6">
                  <c:v>565</c:v>
                </c:pt>
                <c:pt idx="7">
                  <c:v>615</c:v>
                </c:pt>
                <c:pt idx="8">
                  <c:v>615</c:v>
                </c:pt>
                <c:pt idx="9">
                  <c:v>615</c:v>
                </c:pt>
                <c:pt idx="10" formatCode="General">
                  <c:v>689</c:v>
                </c:pt>
                <c:pt idx="11" formatCode="General">
                  <c:v>752</c:v>
                </c:pt>
                <c:pt idx="12" formatCode="General">
                  <c:v>829</c:v>
                </c:pt>
                <c:pt idx="13" formatCode="General">
                  <c:v>829</c:v>
                </c:pt>
                <c:pt idx="14" formatCode="General">
                  <c:v>895</c:v>
                </c:pt>
                <c:pt idx="15" formatCode="General">
                  <c:v>942</c:v>
                </c:pt>
              </c:numCache>
            </c:numRef>
          </c:val>
        </c:ser>
        <c:ser>
          <c:idx val="1"/>
          <c:order val="1"/>
          <c:tx>
            <c:strRef>
              <c:f>Data!$A$15</c:f>
              <c:strCache>
                <c:ptCount val="1"/>
                <c:pt idx="0">
                  <c:v>Cap. Impr Fund</c:v>
                </c:pt>
              </c:strCache>
            </c:strRef>
          </c:tx>
          <c:spPr>
            <a:pattFill prst="wdDnDiag">
              <a:fgClr>
                <a:srgbClr val="00FF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Data!$B$15:$AB$15</c:f>
              <c:numCache>
                <c:formatCode>"$"#,##0_);[Red]\("$"#,##0\)</c:formatCode>
                <c:ptCount val="1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115</c:v>
                </c:pt>
              </c:numCache>
            </c:numRef>
          </c:val>
        </c:ser>
        <c:ser>
          <c:idx val="2"/>
          <c:order val="2"/>
          <c:tx>
            <c:strRef>
              <c:f>Data!$A$16</c:f>
              <c:strCache>
                <c:ptCount val="1"/>
                <c:pt idx="0">
                  <c:v>Special Cap Impr Fund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Data!$B$16:$AB$16</c:f>
              <c:numCache>
                <c:formatCode>General</c:formatCode>
                <c:ptCount val="16"/>
                <c:pt idx="11" formatCode="&quot;$&quot;#,##0_);[Red]\(&quot;$&quot;#,##0\)">
                  <c:v>175</c:v>
                </c:pt>
                <c:pt idx="12">
                  <c:v>350</c:v>
                </c:pt>
                <c:pt idx="13">
                  <c:v>175</c:v>
                </c:pt>
              </c:numCache>
            </c:numRef>
          </c:val>
        </c:ser>
        <c:ser>
          <c:idx val="3"/>
          <c:order val="3"/>
          <c:tx>
            <c:strRef>
              <c:f>Data!$A$17</c:f>
              <c:strCache>
                <c:ptCount val="1"/>
                <c:pt idx="0">
                  <c:v>1991 Special (Water Sys)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Data!$B$17:$AB$17</c:f>
              <c:numCache>
                <c:formatCode>General</c:formatCode>
                <c:ptCount val="16"/>
              </c:numCache>
            </c:numRef>
          </c:val>
        </c:ser>
        <c:ser>
          <c:idx val="4"/>
          <c:order val="4"/>
          <c:tx>
            <c:strRef>
              <c:f>Data!$A$18</c:f>
              <c:strCache>
                <c:ptCount val="1"/>
                <c:pt idx="0">
                  <c:v>Dock Special</c:v>
                </c:pt>
              </c:strCache>
            </c:strRef>
          </c:tx>
          <c:spPr>
            <a:pattFill prst="horzBrick">
              <a:fgClr>
                <a:srgbClr val="FF00FF"/>
              </a:fgClr>
              <a:bgClr>
                <a:srgbClr val="993366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Data!$B$18:$AB$18</c:f>
              <c:numCache>
                <c:formatCode>General</c:formatCode>
                <c:ptCount val="16"/>
              </c:numCache>
            </c:numRef>
          </c:val>
        </c:ser>
        <c:ser>
          <c:idx val="5"/>
          <c:order val="5"/>
          <c:tx>
            <c:strRef>
              <c:f>Data!$A$19</c:f>
              <c:strCache>
                <c:ptCount val="1"/>
                <c:pt idx="0">
                  <c:v>Road paving</c:v>
                </c:pt>
              </c:strCache>
            </c:strRef>
          </c:tx>
          <c:spPr>
            <a:pattFill prst="pct75">
              <a:fgClr>
                <a:srgbClr val="99CC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Data!$B$19:$AB$19</c:f>
              <c:numCache>
                <c:formatCode>General</c:formatCode>
                <c:ptCount val="16"/>
                <c:pt idx="7">
                  <c:v>400</c:v>
                </c:pt>
              </c:numCache>
            </c:numRef>
          </c:val>
        </c:ser>
        <c:ser>
          <c:idx val="6"/>
          <c:order val="6"/>
          <c:tx>
            <c:strRef>
              <c:f>Data!$A$20</c:f>
              <c:strCache>
                <c:ptCount val="1"/>
                <c:pt idx="0">
                  <c:v>Shorline Imp 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Data!$B$20:$AB$20</c:f>
              <c:numCache>
                <c:formatCode>General</c:formatCode>
                <c:ptCount val="16"/>
                <c:pt idx="7">
                  <c:v>500</c:v>
                </c:pt>
                <c:pt idx="8">
                  <c:v>500</c:v>
                </c:pt>
                <c:pt idx="9">
                  <c:v>350</c:v>
                </c:pt>
                <c:pt idx="10">
                  <c:v>350</c:v>
                </c:pt>
                <c:pt idx="11">
                  <c:v>175</c:v>
                </c:pt>
              </c:numCache>
            </c:numRef>
          </c:val>
        </c:ser>
        <c:ser>
          <c:idx val="7"/>
          <c:order val="7"/>
          <c:tx>
            <c:strRef>
              <c:f>Data!$A$21</c:f>
              <c:strCache>
                <c:ptCount val="1"/>
                <c:pt idx="0">
                  <c:v>Water Sys Capital Fund</c:v>
                </c:pt>
              </c:strCache>
            </c:strRef>
          </c:tx>
          <c:spPr>
            <a:solidFill>
              <a:srgbClr val="7030A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Data!$B$21:$AB$21</c:f>
              <c:numCache>
                <c:formatCode>"$"#,##0_);[Red]\("$"#,##0\)</c:formatCode>
                <c:ptCount val="16"/>
                <c:pt idx="0">
                  <c:v>200</c:v>
                </c:pt>
                <c:pt idx="1">
                  <c:v>100</c:v>
                </c:pt>
                <c:pt idx="2">
                  <c:v>100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</c:ser>
        <c:ser>
          <c:idx val="8"/>
          <c:order val="8"/>
          <c:tx>
            <c:strRef>
              <c:f>Data!$A$22</c:f>
              <c:strCache>
                <c:ptCount val="1"/>
                <c:pt idx="0">
                  <c:v>Loan Repayment</c:v>
                </c:pt>
              </c:strCache>
            </c:strRef>
          </c:tx>
          <c:spPr>
            <a:solidFill>
              <a:srgbClr val="FFFF00">
                <a:alpha val="65000"/>
              </a:srgbClr>
            </a:solidFill>
            <a:ln>
              <a:solidFill>
                <a:sysClr val="windowText" lastClr="000000"/>
              </a:solidFill>
            </a:ln>
          </c:spPr>
          <c:cat>
            <c:numRef>
              <c:f>Data!$B$13:$AB$13</c:f>
              <c:numCache>
                <c:formatCode>General</c:formatCode>
                <c:ptCount val="1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numCache>
            </c:numRef>
          </c:cat>
          <c:val>
            <c:numRef>
              <c:f>Data!$B$22:$AB$22</c:f>
              <c:numCache>
                <c:formatCode>General</c:formatCode>
                <c:ptCount val="16"/>
                <c:pt idx="3" formatCode="&quot;$&quot;#,##0_);[Red]\(&quot;$&quot;#,##0\)">
                  <c:v>388</c:v>
                </c:pt>
                <c:pt idx="4" formatCode="&quot;$&quot;#,##0_);[Red]\(&quot;$&quot;#,##0\)">
                  <c:v>338</c:v>
                </c:pt>
                <c:pt idx="5" formatCode="&quot;$&quot;#,##0_);[Red]\(&quot;$&quot;#,##0\)">
                  <c:v>338</c:v>
                </c:pt>
                <c:pt idx="6" formatCode="&quot;$&quot;#,##0_);[Red]\(&quot;$&quot;#,##0\)">
                  <c:v>338</c:v>
                </c:pt>
                <c:pt idx="7" formatCode="&quot;$&quot;#,##0_);[Red]\(&quot;$&quot;#,##0\)">
                  <c:v>338</c:v>
                </c:pt>
                <c:pt idx="8" formatCode="&quot;$&quot;#,##0_);[Red]\(&quot;$&quot;#,##0\)">
                  <c:v>338</c:v>
                </c:pt>
                <c:pt idx="9" formatCode="&quot;$&quot;#,##0_);[Red]\(&quot;$&quot;#,##0\)">
                  <c:v>338</c:v>
                </c:pt>
                <c:pt idx="10" formatCode="&quot;$&quot;#,##0_);[Red]\(&quot;$&quot;#,##0\)">
                  <c:v>338</c:v>
                </c:pt>
                <c:pt idx="11" formatCode="&quot;$&quot;#,##0_);[Red]\(&quot;$&quot;#,##0\)">
                  <c:v>338</c:v>
                </c:pt>
                <c:pt idx="12" formatCode="&quot;$&quot;#,##0_);[Red]\(&quot;$&quot;#,##0\)">
                  <c:v>338</c:v>
                </c:pt>
                <c:pt idx="13" formatCode="&quot;$&quot;#,##0_);[Red]\(&quot;$&quot;#,##0\)">
                  <c:v>338</c:v>
                </c:pt>
                <c:pt idx="14" formatCode="&quot;$&quot;#,##0_);[Red]\(&quot;$&quot;#,##0\)">
                  <c:v>338</c:v>
                </c:pt>
                <c:pt idx="15" formatCode="&quot;$&quot;#,##0_);[Red]\(&quot;$&quot;#,##0\)">
                  <c:v>338</c:v>
                </c:pt>
              </c:numCache>
            </c:numRef>
          </c:val>
        </c:ser>
        <c:overlap val="100"/>
        <c:axId val="50795648"/>
        <c:axId val="50797184"/>
      </c:barChart>
      <c:catAx>
        <c:axId val="5079564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797184"/>
        <c:crosses val="autoZero"/>
        <c:auto val="1"/>
        <c:lblAlgn val="ctr"/>
        <c:lblOffset val="100"/>
        <c:tickLblSkip val="1"/>
        <c:tickMarkSkip val="1"/>
      </c:catAx>
      <c:valAx>
        <c:axId val="5079718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Annual Lot Assessment</a:t>
                </a:r>
              </a:p>
            </c:rich>
          </c:tx>
          <c:layout>
            <c:manualLayout>
              <c:xMode val="edge"/>
              <c:yMode val="edge"/>
              <c:x val="0"/>
              <c:y val="0.23567921440261866"/>
            </c:manualLayout>
          </c:layout>
          <c:spPr>
            <a:noFill/>
            <a:ln w="25400">
              <a:noFill/>
            </a:ln>
          </c:spPr>
        </c:title>
        <c:numFmt formatCode="&quot;$&quot;#,##0_);[Red]\(&quot;$&quot;#,##0\)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79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003687940783212"/>
          <c:y val="0.86633933442444355"/>
          <c:w val="0.86895528735933902"/>
          <c:h val="0.13256955810147344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13T07:35:17.437" idx="13">
    <p:pos x="10" y="10"/>
    <p:text>take out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08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962" y="0"/>
            <a:ext cx="303508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48316-99DE-4C21-B243-864084E45274}" type="datetime1">
              <a:rPr lang="en-US"/>
              <a:pPr/>
              <a:t>4/19/2013</a:t>
            </a:fld>
            <a:endParaRPr lang="en-US" dirty="0"/>
          </a:p>
        </p:txBody>
      </p:sp>
      <p:sp>
        <p:nvSpPr>
          <p:cNvPr id="39940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874" y="4415790"/>
            <a:ext cx="5136303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508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962" y="8831580"/>
            <a:ext cx="303508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2976C-BE62-4592-B261-D70CAA38E89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4538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ＭＳ Ｐゴシック" pitchFamily="84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09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522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608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19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301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403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505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81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481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522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8200" cy="3486150"/>
          </a:xfrm>
          <a:ln/>
        </p:spPr>
      </p:sp>
      <p:sp>
        <p:nvSpPr>
          <p:cNvPr id="522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9E38-896A-45DE-8F2C-51BEBBE47374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821EB-8BA2-4B35-8FA1-6D0ADDCCE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238B-01BC-439E-A31E-40DC10C3E5CB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D9EF-D51D-4585-954F-CF3F53D058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240B-483F-483F-85A7-E9529734447B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08E2-08ED-46B6-837D-A09E83868D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F6EF-EF74-40DD-A19A-BEA54AF9F593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3381-D568-4394-B37A-C47ECAFDE4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9F8D-1403-4B75-B2D3-A5D8E6D0E78D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8599F-D0D4-47FF-B4AD-40E3CC4F9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E086-5A89-48F7-BF22-40970C14A520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B6AB-3FB3-42F3-BE9E-D1086A7BB8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15C1B-BAE5-47C4-843C-A44BFC97977B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D64F2-4D07-4ADF-AF57-0151F7820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4588-3322-4500-BC9E-7348816CF229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5C0BC-FF04-4AAB-998F-243B7F53E5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5CFF0-277B-46CF-8548-A822816EC776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EB889-F0F6-43D7-8A69-AD35AF269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B594-CD54-4528-BF04-8E873B060B59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91E8F-0420-4FCE-926A-14B6DEB69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4ED27-C8D8-4BA5-AF9B-5010150C6349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94CD-9672-4D03-A616-A42DC5D93F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356354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6BB162-E332-497D-B52C-312BEC1F02D3}" type="datetimeFigureOut">
              <a:rPr lang="en-US"/>
              <a:pPr>
                <a:defRPr/>
              </a:pPr>
              <a:t>4/19/2013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3C5CC2-16F2-48CD-90A6-01F2F8DD7E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84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85801" y="2819404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WELCOME TO THE</a:t>
            </a:r>
            <a:br>
              <a:rPr lang="en-US" dirty="0" smtClean="0"/>
            </a:br>
            <a:r>
              <a:rPr lang="en-US" dirty="0" smtClean="0"/>
              <a:t>2013 ANNUAL MEETING</a:t>
            </a:r>
          </a:p>
        </p:txBody>
      </p:sp>
      <p:pic>
        <p:nvPicPr>
          <p:cNvPr id="13315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3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1" cy="72008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j-ea"/>
                <a:cs typeface="+mj-cs"/>
              </a:rPr>
              <a:t>CAPITAL FUND EXPENDITURES 2012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611560" y="1340768"/>
            <a:ext cx="8424936" cy="522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Clubhouse showers			$18,346</a:t>
            </a:r>
          </a:p>
          <a:p>
            <a:r>
              <a:rPr lang="en-US" sz="3600" dirty="0" smtClean="0"/>
              <a:t>Reserve Study				$2,495</a:t>
            </a:r>
          </a:p>
          <a:p>
            <a:r>
              <a:rPr lang="en-US" sz="3600" dirty="0" smtClean="0"/>
              <a:t>Water Mgr Computer equip		$4,745</a:t>
            </a:r>
          </a:p>
          <a:p>
            <a:r>
              <a:rPr lang="en-US" sz="3600" dirty="0" smtClean="0"/>
              <a:t>Pool repairs					$12,645</a:t>
            </a:r>
          </a:p>
          <a:p>
            <a:r>
              <a:rPr lang="en-US" sz="3600" dirty="0" smtClean="0"/>
              <a:t>Electric Car/Security			$2,432</a:t>
            </a:r>
          </a:p>
          <a:p>
            <a:r>
              <a:rPr lang="en-US" sz="3600" dirty="0" smtClean="0"/>
              <a:t>Irr. Dist. Underground Lines		$49,167</a:t>
            </a:r>
          </a:p>
          <a:p>
            <a:r>
              <a:rPr lang="en-US" sz="3600" dirty="0" smtClean="0"/>
              <a:t>Future Trail design			$3,523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16632"/>
            <a:ext cx="9144000" cy="72008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2012 SPECIAL CAPITAL EXPENDITURES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b="1" dirty="0">
              <a:solidFill>
                <a:schemeClr val="accent3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611560" y="1628800"/>
            <a:ext cx="79208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/>
              <a:t>Trail- Phase 1			$36,130</a:t>
            </a:r>
          </a:p>
          <a:p>
            <a:pPr lvl="0"/>
            <a:r>
              <a:rPr lang="en-US" sz="4000" dirty="0" smtClean="0"/>
              <a:t>Clubhouse Remodel		$48,378</a:t>
            </a:r>
          </a:p>
          <a:p>
            <a:pPr lvl="0"/>
            <a:r>
              <a:rPr lang="en-US" sz="4000" dirty="0" smtClean="0"/>
              <a:t>Sweeper				$31,349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" y="2780928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br>
              <a:rPr kumimoji="0" lang="en-US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lang="en-US" sz="1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84" charset="-128"/>
                <a:cs typeface="ＭＳ Ｐゴシック" pitchFamily="84" charset="-128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84" charset="-128"/>
                <a:cs typeface="ＭＳ Ｐゴシック" pitchFamily="84" charset="-128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16632"/>
            <a:ext cx="9144000" cy="1080120"/>
          </a:xfrm>
        </p:spPr>
        <p:txBody>
          <a:bodyPr rtlCol="0">
            <a:normAutofit fontScale="90000"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2012 WATER SYSTEM IMPROVEMENT </a:t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EXPENDITURES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611560" y="2204864"/>
            <a:ext cx="74888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/>
              <a:t>Water Plan  				$2,428</a:t>
            </a:r>
          </a:p>
          <a:p>
            <a:pPr lvl="0"/>
            <a:r>
              <a:rPr lang="en-US" sz="3600" dirty="0" smtClean="0"/>
              <a:t>Well #4			 		$29,507</a:t>
            </a:r>
          </a:p>
          <a:p>
            <a:pPr lvl="0"/>
            <a:r>
              <a:rPr lang="en-US" sz="3600" dirty="0" smtClean="0"/>
              <a:t>Irrigation Supply Lines		$7,558</a:t>
            </a:r>
          </a:p>
          <a:p>
            <a:pPr lvl="0"/>
            <a:r>
              <a:rPr lang="en-US" sz="3600" dirty="0" smtClean="0"/>
              <a:t>Service Water Reservoir 	$4,060</a:t>
            </a:r>
          </a:p>
          <a:p>
            <a:pPr lvl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41949226"/>
              </p:ext>
            </p:extLst>
          </p:nvPr>
        </p:nvGraphicFramePr>
        <p:xfrm>
          <a:off x="3" y="1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683568" y="404664"/>
          <a:ext cx="7632847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323528" y="476672"/>
          <a:ext cx="8582025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Estimated Cost of Well #4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4"/>
            <a:ext cx="7859217" cy="4525963"/>
          </a:xfrm>
        </p:spPr>
        <p:txBody>
          <a:bodyPr/>
          <a:lstStyle/>
          <a:p>
            <a:r>
              <a:rPr lang="en-US" dirty="0" smtClean="0"/>
              <a:t>Engineering			$21,439</a:t>
            </a:r>
          </a:p>
          <a:p>
            <a:r>
              <a:rPr lang="en-US" dirty="0" smtClean="0"/>
              <a:t>Electrical Design		$8,480</a:t>
            </a:r>
          </a:p>
          <a:p>
            <a:r>
              <a:rPr lang="en-US" dirty="0" smtClean="0"/>
              <a:t>Well Drilling			$40,648</a:t>
            </a:r>
          </a:p>
          <a:p>
            <a:r>
              <a:rPr lang="en-US" dirty="0" smtClean="0"/>
              <a:t>Wellhead/Pump/Motor	$37,672</a:t>
            </a:r>
          </a:p>
          <a:p>
            <a:r>
              <a:rPr lang="en-US" dirty="0" smtClean="0"/>
              <a:t>Electrical			$139,710 </a:t>
            </a:r>
            <a:r>
              <a:rPr lang="en-US" dirty="0" err="1" smtClean="0">
                <a:solidFill>
                  <a:srgbClr val="00B0F0"/>
                </a:solidFill>
              </a:rPr>
              <a:t>est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Pipe Connections		$125,378 </a:t>
            </a:r>
            <a:r>
              <a:rPr lang="en-US" dirty="0" err="1" smtClean="0">
                <a:solidFill>
                  <a:srgbClr val="00B0F0"/>
                </a:solidFill>
              </a:rPr>
              <a:t>est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Contingency			$15,000 </a:t>
            </a:r>
            <a:r>
              <a:rPr lang="en-US" dirty="0" err="1" smtClean="0">
                <a:solidFill>
                  <a:srgbClr val="00B0F0"/>
                </a:solidFill>
              </a:rPr>
              <a:t>est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   Total </a:t>
            </a:r>
            <a:r>
              <a:rPr lang="en-US" dirty="0" err="1" smtClean="0"/>
              <a:t>Est</a:t>
            </a:r>
            <a:r>
              <a:rPr lang="en-US" dirty="0" smtClean="0"/>
              <a:t> Cost			$388,327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Reserve Funds 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(Jan – Dec 2012)</a:t>
            </a:r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0" y="1437996"/>
          <a:ext cx="8147250" cy="540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450"/>
                <a:gridCol w="1629450"/>
                <a:gridCol w="1629450"/>
                <a:gridCol w="1629450"/>
                <a:gridCol w="1629450"/>
              </a:tblGrid>
              <a:tr h="82603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Capital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Special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Capital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Water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System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Loan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Repayment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4193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Beginning </a:t>
                      </a: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Balance (Jan)</a:t>
                      </a:r>
                    </a:p>
                    <a:p>
                      <a:endParaRPr lang="en-US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Additions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$41,387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$71,150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$290,855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$76,276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$100,310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$246,124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$150,750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82603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Disbursements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($93,354)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($115,857)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($43,554)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($113,971)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82603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Ending </a:t>
                      </a: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Balance (Dec)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$19,194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$175,506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$133,033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$282,903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82603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Proposed Transfer for Well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#4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From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($30,000)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$200,000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30,000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From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($200,000)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82603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New Balance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$145,506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$363,033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$82,903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6600" dirty="0" smtClean="0"/>
          </a:p>
          <a:p>
            <a:pPr>
              <a:buNone/>
            </a:pPr>
            <a:r>
              <a:rPr lang="en-US" sz="6600" dirty="0" smtClean="0"/>
              <a:t>WATER FUNDING VOTE</a:t>
            </a:r>
            <a:endParaRPr lang="en-US" sz="6600" dirty="0"/>
          </a:p>
        </p:txBody>
      </p:sp>
      <p:pic>
        <p:nvPicPr>
          <p:cNvPr id="4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2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6600" dirty="0" smtClean="0"/>
              <a:t>ELECTION OF OFFICERS</a:t>
            </a:r>
          </a:p>
          <a:p>
            <a:pPr>
              <a:buNone/>
            </a:pPr>
            <a:r>
              <a:rPr lang="en-US" b="1" dirty="0" smtClean="0"/>
              <a:t>Board candidates: </a:t>
            </a:r>
          </a:p>
          <a:p>
            <a:pPr>
              <a:buNone/>
            </a:pPr>
            <a:r>
              <a:rPr lang="en-US" dirty="0" smtClean="0"/>
              <a:t>Nick Nelson, Darrell Richards, Brandon Fix</a:t>
            </a:r>
          </a:p>
          <a:p>
            <a:pPr>
              <a:buNone/>
            </a:pPr>
            <a:r>
              <a:rPr lang="en-US" b="1" dirty="0" smtClean="0"/>
              <a:t>Treasurer Candidates:</a:t>
            </a:r>
          </a:p>
          <a:p>
            <a:pPr>
              <a:buNone/>
            </a:pPr>
            <a:r>
              <a:rPr lang="en-US" dirty="0" smtClean="0"/>
              <a:t>J Anderson</a:t>
            </a:r>
            <a:endParaRPr lang="en-US" dirty="0"/>
          </a:p>
        </p:txBody>
      </p:sp>
      <p:pic>
        <p:nvPicPr>
          <p:cNvPr id="4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2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CAPITAL IMPROVEMENTS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Current &amp; Planned work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1" cy="4781124"/>
          </a:xfrm>
        </p:spPr>
        <p:txBody>
          <a:bodyPr/>
          <a:lstStyle/>
          <a:p>
            <a:endParaRPr lang="en-US" dirty="0" smtClean="0"/>
          </a:p>
          <a:p>
            <a:r>
              <a:rPr lang="en-US" sz="3600" dirty="0" smtClean="0"/>
              <a:t>New Well and Well #3 upgrades</a:t>
            </a:r>
          </a:p>
          <a:p>
            <a:r>
              <a:rPr lang="en-US" sz="3600" dirty="0" smtClean="0"/>
              <a:t>Replace truck</a:t>
            </a:r>
          </a:p>
          <a:p>
            <a:r>
              <a:rPr lang="en-US" sz="3600" dirty="0" smtClean="0"/>
              <a:t>Wildlife area firebreak</a:t>
            </a:r>
          </a:p>
          <a:p>
            <a:r>
              <a:rPr lang="en-US" sz="3600" dirty="0" smtClean="0"/>
              <a:t>Water System meter reading equipment</a:t>
            </a:r>
          </a:p>
          <a:p>
            <a:r>
              <a:rPr lang="en-US" sz="3600" dirty="0" smtClean="0"/>
              <a:t>Dock Replacements (maintenance)</a:t>
            </a:r>
          </a:p>
          <a:p>
            <a:r>
              <a:rPr lang="en-US" sz="3600" dirty="0" smtClean="0"/>
              <a:t>Trail System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381002" y="1752600"/>
            <a:ext cx="8229601" cy="812304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267743" y="2852936"/>
            <a:ext cx="6192689" cy="4005064"/>
          </a:xfrm>
        </p:spPr>
        <p:txBody>
          <a:bodyPr/>
          <a:lstStyle/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Introductions </a:t>
            </a:r>
          </a:p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Approve Prior Meeting Minutes</a:t>
            </a:r>
          </a:p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Financial Review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Water System Update and Funding</a:t>
            </a:r>
          </a:p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Election of Directors/Treasurer  </a:t>
            </a:r>
          </a:p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Committee Reports</a:t>
            </a:r>
          </a:p>
          <a:p>
            <a:pPr lvl="0"/>
            <a:r>
              <a:rPr lang="en-US" sz="2800" dirty="0" smtClean="0">
                <a:latin typeface="Arial" pitchFamily="34" charset="0"/>
                <a:cs typeface="Arial" pitchFamily="34" charset="0"/>
              </a:rPr>
              <a:t>Other Business</a:t>
            </a:r>
          </a:p>
          <a:p>
            <a:pPr lvl="0">
              <a:buNone/>
            </a:pPr>
            <a:endParaRPr lang="en-US" sz="2800" dirty="0" smtClean="0"/>
          </a:p>
          <a:p>
            <a:pPr lvl="0">
              <a:buNone/>
            </a:pPr>
            <a:endParaRPr lang="en-US" sz="2800" dirty="0" smtClean="0"/>
          </a:p>
        </p:txBody>
      </p:sp>
      <p:pic>
        <p:nvPicPr>
          <p:cNvPr id="14339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3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CAPITAL IMPROVEMENTS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Potential Investments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1" cy="4209335"/>
          </a:xfrm>
        </p:spPr>
        <p:txBody>
          <a:bodyPr/>
          <a:lstStyle/>
          <a:p>
            <a:r>
              <a:rPr lang="en-US" sz="3600" dirty="0" smtClean="0"/>
              <a:t>Develop upriver orchard into a park</a:t>
            </a:r>
          </a:p>
          <a:p>
            <a:r>
              <a:rPr lang="en-US" sz="3600" dirty="0" smtClean="0"/>
              <a:t>Pool cover</a:t>
            </a:r>
          </a:p>
          <a:p>
            <a:r>
              <a:rPr lang="en-US" sz="3600" dirty="0" smtClean="0"/>
              <a:t>Gazebo expansion</a:t>
            </a:r>
          </a:p>
          <a:p>
            <a:r>
              <a:rPr lang="en-US" sz="3600" dirty="0" smtClean="0"/>
              <a:t>Bathroom facility in park</a:t>
            </a:r>
          </a:p>
          <a:p>
            <a:r>
              <a:rPr lang="en-US" sz="3600" dirty="0" smtClean="0"/>
              <a:t>Additional docks in upriver lagoon &amp; boat launch area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CAPITAL IMPROVEMENTS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Potential Investments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“Community Grounds Expansion”</a:t>
            </a:r>
          </a:p>
          <a:p>
            <a:r>
              <a:rPr lang="en-US" dirty="0" smtClean="0"/>
              <a:t>Develop spoils pile</a:t>
            </a:r>
          </a:p>
          <a:p>
            <a:r>
              <a:rPr lang="en-US" dirty="0" smtClean="0"/>
              <a:t>New Club house &amp; Maintenance Buildings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Swimming pool &amp; New courts     </a:t>
            </a:r>
            <a:r>
              <a:rPr lang="en-US" dirty="0" smtClean="0">
                <a:solidFill>
                  <a:srgbClr val="FF0000"/>
                </a:solidFill>
              </a:rPr>
              <a:t>Or….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Garage expansion- Storage issues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Major Club house Remodel- Phase III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Major court upgrades are needed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Splash Pad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1" cy="576064"/>
          </a:xfrm>
        </p:spPr>
        <p:txBody>
          <a:bodyPr/>
          <a:lstStyle/>
          <a:p>
            <a:r>
              <a:rPr lang="en-US" dirty="0" smtClean="0"/>
              <a:t>POLE BURIAL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4" y="476672"/>
            <a:ext cx="4040188" cy="936103"/>
          </a:xfrm>
        </p:spPr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4" name="Content Placeholder 3" descr="4.12.12 1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032448" cy="504056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9" y="620689"/>
            <a:ext cx="4041775" cy="792087"/>
          </a:xfrm>
        </p:spPr>
        <p:txBody>
          <a:bodyPr/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26" name="Picture 2" descr="C:\Users\Grace McClellan\Pictures\PROJECTS\Power poles removed- GWID\IMG_20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6465" y="2006345"/>
            <a:ext cx="5041655" cy="3854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FACILITIES &amp; MAINTENANCE COMMITTEE REPORT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4000" dirty="0" smtClean="0"/>
              <a:t>Water</a:t>
            </a:r>
          </a:p>
          <a:p>
            <a:r>
              <a:rPr lang="en-US" sz="4000" dirty="0" smtClean="0"/>
              <a:t>Landscaping Project</a:t>
            </a:r>
          </a:p>
          <a:p>
            <a:r>
              <a:rPr lang="en-US" sz="4000" dirty="0" smtClean="0"/>
              <a:t>Club house Remodel</a:t>
            </a:r>
          </a:p>
          <a:p>
            <a:r>
              <a:rPr lang="en-US" sz="4000" dirty="0" smtClean="0"/>
              <a:t>Pool Equipment Room upgrades</a:t>
            </a:r>
          </a:p>
          <a:p>
            <a:r>
              <a:rPr lang="en-US" sz="4000" dirty="0" smtClean="0"/>
              <a:t>Spring staff projects</a:t>
            </a:r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VAULTS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3568" y="1124744"/>
            <a:ext cx="4040188" cy="576063"/>
          </a:xfrm>
        </p:spPr>
        <p:txBody>
          <a:bodyPr/>
          <a:lstStyle/>
          <a:p>
            <a:pPr algn="ctr"/>
            <a:r>
              <a:rPr lang="en-US" dirty="0" smtClean="0"/>
              <a:t>NO	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16016" y="1196752"/>
            <a:ext cx="4114804" cy="576064"/>
          </a:xfrm>
        </p:spPr>
        <p:txBody>
          <a:bodyPr/>
          <a:lstStyle/>
          <a:p>
            <a:pPr algn="ctr"/>
            <a:r>
              <a:rPr lang="en-US" dirty="0" smtClean="0"/>
              <a:t>YES</a:t>
            </a:r>
            <a:endParaRPr lang="en-US" dirty="0"/>
          </a:p>
        </p:txBody>
      </p:sp>
      <p:pic>
        <p:nvPicPr>
          <p:cNvPr id="15" name="Content Placeholder 14" descr="IMG_20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0808"/>
            <a:ext cx="4040188" cy="4392488"/>
          </a:xfrm>
        </p:spPr>
      </p:pic>
      <p:pic>
        <p:nvPicPr>
          <p:cNvPr id="14" name="Content Placeholder 11" descr="IMG_20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21635"/>
          <a:stretch>
            <a:fillRect/>
          </a:stretch>
        </p:blipFill>
        <p:spPr>
          <a:xfrm>
            <a:off x="4645025" y="1700808"/>
            <a:ext cx="3959423" cy="43924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LANDSCAPING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BEFORE</a:t>
            </a:r>
            <a:endParaRPr lang="en-US" sz="3200" b="0" dirty="0"/>
          </a:p>
        </p:txBody>
      </p:sp>
      <p:pic>
        <p:nvPicPr>
          <p:cNvPr id="7" name="Content Placeholder 6" descr="IMG_07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76872"/>
            <a:ext cx="4040188" cy="403244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AFTER</a:t>
            </a:r>
            <a:endParaRPr lang="en-US" sz="3200" b="0" dirty="0"/>
          </a:p>
        </p:txBody>
      </p:sp>
      <p:pic>
        <p:nvPicPr>
          <p:cNvPr id="8" name="Content Placeholder 7" descr="New landscaping8.10.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276872"/>
            <a:ext cx="4247455" cy="403244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HOUSE REMODEL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ROOF BEFORE</a:t>
            </a:r>
            <a:endParaRPr lang="en-US" sz="32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ROOF AFTER</a:t>
            </a:r>
            <a:endParaRPr lang="en-US" sz="3200" b="0" dirty="0"/>
          </a:p>
        </p:txBody>
      </p:sp>
      <p:pic>
        <p:nvPicPr>
          <p:cNvPr id="10" name="Content Placeholder 9" descr="IMG_08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04864"/>
            <a:ext cx="4040188" cy="3816424"/>
          </a:xfrm>
        </p:spPr>
      </p:pic>
      <p:pic>
        <p:nvPicPr>
          <p:cNvPr id="15" name="Content Placeholder 14" descr="IMG_08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041775" cy="381642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HOUSE REMODEL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BEFORE</a:t>
            </a:r>
            <a:endParaRPr lang="en-US" sz="3200" b="0" dirty="0"/>
          </a:p>
        </p:txBody>
      </p:sp>
      <p:pic>
        <p:nvPicPr>
          <p:cNvPr id="7" name="Content Placeholder 6" descr="old cabinet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4032448" cy="417646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0" dirty="0" smtClean="0"/>
              <a:t>AFTER</a:t>
            </a:r>
            <a:endParaRPr lang="en-US" sz="3200" b="0" dirty="0"/>
          </a:p>
        </p:txBody>
      </p:sp>
      <p:pic>
        <p:nvPicPr>
          <p:cNvPr id="2050" name="Picture 2" descr="C:\Users\Grace McClellan\AppData\Local\Microsoft\Windows\Temporary Internet Files\Content.Outlook\3OO1OTMB\2013-04-13_10-47-31_2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132856"/>
            <a:ext cx="403244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TRAIL SYSTEM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1" cy="4785399"/>
          </a:xfrm>
        </p:spPr>
        <p:txBody>
          <a:bodyPr/>
          <a:lstStyle/>
          <a:p>
            <a:pPr marL="514350" lvl="0" indent="-514350">
              <a:buNone/>
            </a:pPr>
            <a:r>
              <a:rPr lang="en-US" sz="3600" b="1" dirty="0" smtClean="0"/>
              <a:t>Phase 2  </a:t>
            </a:r>
            <a:r>
              <a:rPr lang="en-US" sz="3600" dirty="0" smtClean="0"/>
              <a:t>	</a:t>
            </a:r>
          </a:p>
          <a:p>
            <a:pPr marL="514350" lvl="0" indent="-514350">
              <a:buNone/>
            </a:pPr>
            <a:r>
              <a:rPr lang="en-US" sz="3600" dirty="0" smtClean="0"/>
              <a:t>Access to upriver property (GWID/USBR)</a:t>
            </a:r>
          </a:p>
          <a:p>
            <a:pPr marL="514350" lvl="0" indent="-514350">
              <a:buNone/>
            </a:pPr>
            <a:endParaRPr lang="en-US" sz="1600" dirty="0" smtClean="0"/>
          </a:p>
          <a:p>
            <a:pPr marL="514350" lvl="0" indent="-514350">
              <a:buNone/>
            </a:pPr>
            <a:r>
              <a:rPr lang="en-US" sz="3600" b="1" dirty="0" smtClean="0"/>
              <a:t>Phase 3</a:t>
            </a:r>
            <a:r>
              <a:rPr lang="en-US" sz="3600" dirty="0" smtClean="0"/>
              <a:t>	</a:t>
            </a:r>
          </a:p>
          <a:p>
            <a:pPr marL="514350" lvl="0" indent="-514350">
              <a:buNone/>
            </a:pPr>
            <a:r>
              <a:rPr lang="en-US" sz="3600" dirty="0" smtClean="0"/>
              <a:t>Wildlife area (CCPUD)                    </a:t>
            </a:r>
          </a:p>
          <a:p>
            <a:pPr marL="514350" indent="-514350">
              <a:buNone/>
            </a:pPr>
            <a:endParaRPr lang="en-US" sz="2000" dirty="0" smtClean="0"/>
          </a:p>
          <a:p>
            <a:pPr marL="514350" indent="-514350">
              <a:buNone/>
            </a:pPr>
            <a:r>
              <a:rPr lang="en-US" sz="3600" b="1" dirty="0" smtClean="0"/>
              <a:t>Phase 4</a:t>
            </a:r>
            <a:r>
              <a:rPr lang="en-US" sz="3600" dirty="0" smtClean="0"/>
              <a:t>	</a:t>
            </a:r>
          </a:p>
          <a:p>
            <a:pPr marL="514350" indent="-514350">
              <a:buNone/>
            </a:pPr>
            <a:r>
              <a:rPr lang="en-US" sz="3600" dirty="0" smtClean="0"/>
              <a:t>Club house to Cider Works</a:t>
            </a:r>
            <a:endParaRPr lang="en-US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ORCHARD PARK ACCESS</a:t>
            </a:r>
            <a:endParaRPr lang="en-US" dirty="0"/>
          </a:p>
        </p:txBody>
      </p:sp>
      <p:pic>
        <p:nvPicPr>
          <p:cNvPr id="6" name="Content Placeholder 5" descr="4.12.12 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268760"/>
            <a:ext cx="3888432" cy="518457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" y="1844824"/>
            <a:ext cx="9144000" cy="1080120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INTRODUCTIONS</a:t>
            </a:r>
            <a:r>
              <a:rPr lang="en-US" sz="4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5362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3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1" y="2924944"/>
            <a:ext cx="64807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Russell		President/Director</a:t>
            </a:r>
          </a:p>
          <a:p>
            <a:r>
              <a:rPr lang="en-US" b="1" i="1" dirty="0" smtClean="0"/>
              <a:t>Nick Nelson</a:t>
            </a:r>
            <a:r>
              <a:rPr lang="en-US" dirty="0" smtClean="0"/>
              <a:t>		Vice President/Director</a:t>
            </a:r>
          </a:p>
          <a:p>
            <a:r>
              <a:rPr lang="en-US" dirty="0" smtClean="0"/>
              <a:t>Greg Zeller 		Director</a:t>
            </a:r>
          </a:p>
          <a:p>
            <a:r>
              <a:rPr lang="en-US" dirty="0" smtClean="0"/>
              <a:t>Don Sass 		Director</a:t>
            </a:r>
          </a:p>
          <a:p>
            <a:r>
              <a:rPr lang="en-US" dirty="0" smtClean="0"/>
              <a:t>Walt Wheeler		Director</a:t>
            </a:r>
          </a:p>
          <a:p>
            <a:r>
              <a:rPr lang="en-US" b="1" i="1" dirty="0" smtClean="0"/>
              <a:t>Brandon Fix	</a:t>
            </a:r>
            <a:r>
              <a:rPr lang="en-US" dirty="0" smtClean="0"/>
              <a:t>	Director</a:t>
            </a:r>
          </a:p>
          <a:p>
            <a:r>
              <a:rPr lang="en-US" b="1" i="1" dirty="0" smtClean="0"/>
              <a:t>Darrell Richards</a:t>
            </a:r>
            <a:r>
              <a:rPr lang="en-US" dirty="0" smtClean="0"/>
              <a:t>	Director</a:t>
            </a:r>
          </a:p>
          <a:p>
            <a:endParaRPr lang="en-US" dirty="0" smtClean="0"/>
          </a:p>
          <a:p>
            <a:r>
              <a:rPr lang="en-US" b="1" i="1" dirty="0" smtClean="0"/>
              <a:t>Kevin Kalberg</a:t>
            </a:r>
            <a:r>
              <a:rPr lang="en-US" dirty="0" smtClean="0"/>
              <a:t>	Sec/Treasurer</a:t>
            </a:r>
          </a:p>
          <a:p>
            <a:r>
              <a:rPr lang="en-US" dirty="0" smtClean="0"/>
              <a:t>Jeri Fifer		Association Manager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ORCHARD PARK</a:t>
            </a:r>
            <a:endParaRPr lang="en-US" dirty="0"/>
          </a:p>
        </p:txBody>
      </p:sp>
      <p:pic>
        <p:nvPicPr>
          <p:cNvPr id="4" name="Content Placeholder 3" descr="4.12.12 2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340768"/>
            <a:ext cx="5760640" cy="46085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ORCHARD PARK</a:t>
            </a:r>
            <a:endParaRPr lang="en-US" dirty="0"/>
          </a:p>
        </p:txBody>
      </p:sp>
      <p:pic>
        <p:nvPicPr>
          <p:cNvPr id="4" name="Content Placeholder 3" descr="4.12.12 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WILDLIFE AREA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4" y="1268761"/>
            <a:ext cx="4040188" cy="504056"/>
          </a:xfrm>
        </p:spPr>
        <p:txBody>
          <a:bodyPr/>
          <a:lstStyle/>
          <a:p>
            <a:r>
              <a:rPr lang="en-US" dirty="0" smtClean="0"/>
              <a:t>    Phase 3 Trail System</a:t>
            </a:r>
            <a:endParaRPr lang="en-US" dirty="0"/>
          </a:p>
        </p:txBody>
      </p:sp>
      <p:pic>
        <p:nvPicPr>
          <p:cNvPr id="8" name="Content Placeholder 7" descr="2011-09-15_11-52-17_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171" y="2171516"/>
            <a:ext cx="4397797" cy="3600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96753"/>
            <a:ext cx="4041775" cy="576064"/>
          </a:xfrm>
        </p:spPr>
        <p:txBody>
          <a:bodyPr/>
          <a:lstStyle/>
          <a:p>
            <a:pPr algn="ctr"/>
            <a:r>
              <a:rPr lang="en-US" dirty="0" smtClean="0"/>
              <a:t>Firebreak?</a:t>
            </a:r>
            <a:endParaRPr lang="en-US" dirty="0"/>
          </a:p>
        </p:txBody>
      </p:sp>
      <p:pic>
        <p:nvPicPr>
          <p:cNvPr id="1026" name="Picture 2" descr="C:\Users\Grace McClellan\Pictures\4.2013\IMG_17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11960" y="1772816"/>
            <a:ext cx="4647566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SUNCOVE ROAD</a:t>
            </a:r>
            <a:endParaRPr lang="en-US" dirty="0"/>
          </a:p>
        </p:txBody>
      </p:sp>
      <p:pic>
        <p:nvPicPr>
          <p:cNvPr id="4" name="Content Placeholder 9" descr="IMG_2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23727" y="476675"/>
            <a:ext cx="4968553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SOCIAL COMMITTEE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	April 21    </a:t>
            </a:r>
            <a:r>
              <a:rPr lang="en-US" sz="2800" b="1" dirty="0" smtClean="0"/>
              <a:t>Pancake Breakfast </a:t>
            </a:r>
            <a:r>
              <a:rPr lang="en-US" sz="2800" dirty="0" smtClean="0"/>
              <a:t> (Mgmt. Co. Sponsored)</a:t>
            </a:r>
          </a:p>
          <a:p>
            <a:pPr>
              <a:buNone/>
            </a:pPr>
            <a:r>
              <a:rPr lang="en-US" sz="2800" dirty="0" smtClean="0"/>
              <a:t>	May 25     </a:t>
            </a:r>
            <a:r>
              <a:rPr lang="en-US" sz="2800" b="1" dirty="0" smtClean="0"/>
              <a:t>Community Garage Sale &amp; Clean Up</a:t>
            </a:r>
            <a:r>
              <a:rPr lang="en-US" sz="2800" dirty="0" smtClean="0"/>
              <a:t>  </a:t>
            </a:r>
          </a:p>
          <a:p>
            <a:pPr>
              <a:buNone/>
            </a:pPr>
            <a:r>
              <a:rPr lang="en-US" sz="2800" dirty="0" smtClean="0"/>
              <a:t>	June 29    </a:t>
            </a:r>
            <a:r>
              <a:rPr lang="en-US" sz="2800" b="1" dirty="0" smtClean="0"/>
              <a:t>Golf Tournament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July 4        </a:t>
            </a:r>
            <a:r>
              <a:rPr lang="en-US" sz="2800" b="1" dirty="0" smtClean="0"/>
              <a:t>Celebration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Sept 7       </a:t>
            </a:r>
            <a:r>
              <a:rPr lang="en-US" sz="2800" b="1" dirty="0" smtClean="0"/>
              <a:t>Jeff Dowdle Memorial Chili Cook off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	Oct 5        </a:t>
            </a:r>
            <a:r>
              <a:rPr lang="en-US" sz="2800" b="1" dirty="0" smtClean="0"/>
              <a:t>Oktoberfest  Golf Cart Fun Run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Nov 9       </a:t>
            </a:r>
            <a:r>
              <a:rPr lang="en-US" sz="2800" b="1" dirty="0" smtClean="0"/>
              <a:t>Wine &amp; Cheese Tasting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	Dec 7        </a:t>
            </a:r>
            <a:r>
              <a:rPr lang="en-US" sz="2800" b="1" dirty="0" smtClean="0"/>
              <a:t>Holiday Celebration </a:t>
            </a:r>
            <a:endParaRPr lang="en-US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OF JULY</a:t>
            </a:r>
            <a:endParaRPr lang="en-US" dirty="0"/>
          </a:p>
        </p:txBody>
      </p:sp>
      <p:pic>
        <p:nvPicPr>
          <p:cNvPr id="4" name="Content Placeholder 3" descr="IMG_1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7272807" cy="528945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7-04_12-19-44_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640959" cy="612068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roid 9.4.12 2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68" y="404664"/>
            <a:ext cx="8028664" cy="572149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OKTOBERFEST</a:t>
            </a:r>
            <a:endParaRPr lang="en-US" dirty="0"/>
          </a:p>
        </p:txBody>
      </p:sp>
      <p:pic>
        <p:nvPicPr>
          <p:cNvPr id="5" name="Content Placeholder 4" descr="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8640"/>
            <a:ext cx="7787209" cy="5937527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2012 YEAR IN REVIEW</a:t>
            </a:r>
            <a:endParaRPr lang="en-US" sz="3600" dirty="0" smtClean="0"/>
          </a:p>
          <a:p>
            <a:r>
              <a:rPr lang="en-US" sz="2800" dirty="0" smtClean="0"/>
              <a:t>9 Board meetings</a:t>
            </a:r>
          </a:p>
          <a:p>
            <a:r>
              <a:rPr lang="en-US" sz="2800" dirty="0" smtClean="0"/>
              <a:t>New Well- Future Water Updates</a:t>
            </a:r>
          </a:p>
          <a:p>
            <a:r>
              <a:rPr lang="en-US" sz="2800" dirty="0" smtClean="0"/>
              <a:t>Remodel Club house</a:t>
            </a:r>
          </a:p>
          <a:p>
            <a:r>
              <a:rPr lang="en-US" sz="2800" dirty="0" smtClean="0"/>
              <a:t>Irrigation Electrical line</a:t>
            </a:r>
          </a:p>
          <a:p>
            <a:r>
              <a:rPr lang="en-US" sz="2800" dirty="0" smtClean="0"/>
              <a:t>Swimming Pool Equipment Room </a:t>
            </a:r>
          </a:p>
          <a:p>
            <a:r>
              <a:rPr lang="en-US" sz="2800" dirty="0" smtClean="0"/>
              <a:t>Storage Shed Resolution</a:t>
            </a:r>
          </a:p>
          <a:p>
            <a:pPr algn="ctr">
              <a:buNone/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2012 YEAR IN REVIEW</a:t>
            </a:r>
          </a:p>
          <a:p>
            <a:r>
              <a:rPr lang="en-US" sz="2800" dirty="0" smtClean="0"/>
              <a:t>Finalize Well project</a:t>
            </a:r>
          </a:p>
          <a:p>
            <a:r>
              <a:rPr lang="en-US" sz="2800" dirty="0" smtClean="0"/>
              <a:t>Management Transition</a:t>
            </a:r>
          </a:p>
          <a:p>
            <a:r>
              <a:rPr lang="en-US" sz="2800" dirty="0" smtClean="0"/>
              <a:t>Water Meters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 &amp; CHEESE TASTING</a:t>
            </a:r>
            <a:endParaRPr lang="en-US" dirty="0"/>
          </a:p>
        </p:txBody>
      </p:sp>
      <p:pic>
        <p:nvPicPr>
          <p:cNvPr id="4" name="Content Placeholder 3" descr="2012 Wine tas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PANCAKE BREAKFAST</a:t>
            </a:r>
            <a:br>
              <a:rPr lang="en-US" dirty="0" smtClean="0"/>
            </a:br>
            <a:r>
              <a:rPr lang="en-US" dirty="0" smtClean="0"/>
              <a:t>TOMORROW MORNING!</a:t>
            </a:r>
            <a:endParaRPr lang="en-US" dirty="0"/>
          </a:p>
        </p:txBody>
      </p:sp>
      <p:pic>
        <p:nvPicPr>
          <p:cNvPr id="4" name="Content Placeholder 3" descr="A%20Sun%20Cove%20Christmas%20Dec.%204th.%20016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6696744" cy="478112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3200401"/>
            <a:ext cx="8229601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Approval 2012 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Annual Meeting Minutes</a:t>
            </a:r>
          </a:p>
        </p:txBody>
      </p:sp>
      <p:pic>
        <p:nvPicPr>
          <p:cNvPr id="16386" name="Picture 2" descr="http://www.lakeentiatestates.com/images/logoheader.jpg"/>
          <p:cNvPicPr>
            <a:picLocks noChangeAspect="1" noChangeArrowheads="1"/>
          </p:cNvPicPr>
          <p:nvPr/>
        </p:nvPicPr>
        <p:blipFill>
          <a:blip r:embed="rId3" cstate="print"/>
          <a:srcRect r="1923"/>
          <a:stretch>
            <a:fillRect/>
          </a:stretch>
        </p:blipFill>
        <p:spPr bwMode="auto">
          <a:xfrm>
            <a:off x="3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2012 FINANCIAL REVIEW</a:t>
            </a:r>
          </a:p>
        </p:txBody>
      </p:sp>
      <p:pic>
        <p:nvPicPr>
          <p:cNvPr id="17410" name="Picture 2" descr="http://housing.usc.edu/images/financial/financial_fac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916833"/>
            <a:ext cx="6362700" cy="41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 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8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32040" y="6381328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68952" cy="45719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332656"/>
            <a:ext cx="7344816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SURPLUS TRANSFER FROM OPERATIONS</a:t>
            </a:r>
          </a:p>
          <a:p>
            <a:endParaRPr lang="en-US" sz="3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3200" dirty="0" smtClean="0"/>
              <a:t>The 2011 surplus of $15,663 was transferred to :</a:t>
            </a:r>
          </a:p>
          <a:p>
            <a:r>
              <a:rPr lang="en-US" sz="3200" dirty="0" smtClean="0"/>
              <a:t> 	a) $5,000 to the Capital Fund</a:t>
            </a:r>
          </a:p>
          <a:p>
            <a:r>
              <a:rPr lang="en-US" sz="3200" dirty="0" smtClean="0"/>
              <a:t>	b) $10,663 to the Water System 	     Improvement fund</a:t>
            </a:r>
          </a:p>
          <a:p>
            <a:endParaRPr lang="en-US" sz="3200" dirty="0" smtClean="0"/>
          </a:p>
          <a:p>
            <a:r>
              <a:rPr lang="en-US" sz="3200" dirty="0" smtClean="0"/>
              <a:t>The 2012 surplus of $55,720 was transferred to:</a:t>
            </a:r>
          </a:p>
          <a:p>
            <a:r>
              <a:rPr lang="en-US" sz="3200" dirty="0" smtClean="0"/>
              <a:t>	a) the Water System 	  		    Improvement fund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Reserve Funds 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(Jan – Dec 2012)</a:t>
            </a:r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0" y="1977561"/>
          <a:ext cx="8147250" cy="4779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450"/>
                <a:gridCol w="1629450"/>
                <a:gridCol w="1629450"/>
                <a:gridCol w="1629450"/>
                <a:gridCol w="1629450"/>
              </a:tblGrid>
              <a:tr h="71811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Capital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Special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Capital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Water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System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Loan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Repayment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0334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Beginning </a:t>
                      </a: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Balance (Jan)</a:t>
                      </a:r>
                    </a:p>
                    <a:p>
                      <a:endParaRPr lang="en-US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Additions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$41,387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$71,150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$290,855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$76,276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$100,310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$246,124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$150,750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181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Disbursements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($93,354)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($115,857)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($43,554)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($113,971)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181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Ending </a:t>
                      </a:r>
                    </a:p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Balance (Dec)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$19,194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$175,506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$133,033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$282,903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1811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1811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6686</TotalTime>
  <Words>465</Words>
  <Application>Microsoft Office PowerPoint</Application>
  <PresentationFormat>On-screen Show (4:3)</PresentationFormat>
  <Paragraphs>266</Paragraphs>
  <Slides>41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WELCOME TO THE 2013 ANNUAL MEETING</vt:lpstr>
      <vt:lpstr>AGENDA</vt:lpstr>
      <vt:lpstr>  INTRODUCTIONS   </vt:lpstr>
      <vt:lpstr>Slide 4</vt:lpstr>
      <vt:lpstr>Approval 2012  Annual Meeting Minutes</vt:lpstr>
      <vt:lpstr>2012 FINANCIAL REVIEW</vt:lpstr>
      <vt:lpstr> </vt:lpstr>
      <vt:lpstr> </vt:lpstr>
      <vt:lpstr>Reserve Funds  (Jan – Dec 2012)</vt:lpstr>
      <vt:lpstr> CAPITAL FUND EXPENDITURES 2012 </vt:lpstr>
      <vt:lpstr>  2012 SPECIAL CAPITAL EXPENDITURES </vt:lpstr>
      <vt:lpstr> 2012 WATER SYSTEM IMPROVEMENT  EXPENDITURES  </vt:lpstr>
      <vt:lpstr>Slide 13</vt:lpstr>
      <vt:lpstr>Slide 14</vt:lpstr>
      <vt:lpstr>Estimated Cost of Well #4</vt:lpstr>
      <vt:lpstr>Reserve Funds  (Jan – Dec 2012)</vt:lpstr>
      <vt:lpstr>Slide 17</vt:lpstr>
      <vt:lpstr>Slide 18</vt:lpstr>
      <vt:lpstr>CAPITAL IMPROVEMENTS Current &amp; Planned work</vt:lpstr>
      <vt:lpstr>CAPITAL IMPROVEMENTS Potential Investments</vt:lpstr>
      <vt:lpstr>CAPITAL IMPROVEMENTS Potential Investments</vt:lpstr>
      <vt:lpstr>POLE BURIAL </vt:lpstr>
      <vt:lpstr>FACILITIES &amp; MAINTENANCE COMMITTEE REPORT</vt:lpstr>
      <vt:lpstr>WATER VAULTS</vt:lpstr>
      <vt:lpstr>LANDSCAPING PROJECT</vt:lpstr>
      <vt:lpstr>CLUB HOUSE REMODEL</vt:lpstr>
      <vt:lpstr>CLUB HOUSE REMODEL</vt:lpstr>
      <vt:lpstr>TRAIL SYSTEM</vt:lpstr>
      <vt:lpstr>CURRENT ORCHARD PARK ACCESS</vt:lpstr>
      <vt:lpstr>ORCHARD PARK</vt:lpstr>
      <vt:lpstr>ORCHARD PARK</vt:lpstr>
      <vt:lpstr>WILDLIFE AREA</vt:lpstr>
      <vt:lpstr>SUNCOVE ROAD</vt:lpstr>
      <vt:lpstr>SOCIAL COMMITTEE</vt:lpstr>
      <vt:lpstr>4TH OF JULY</vt:lpstr>
      <vt:lpstr>Slide 36</vt:lpstr>
      <vt:lpstr>Slide 37</vt:lpstr>
      <vt:lpstr>Slide 38</vt:lpstr>
      <vt:lpstr>OKTOBERFEST</vt:lpstr>
      <vt:lpstr>WINE &amp; CHEESE TASTING</vt:lpstr>
      <vt:lpstr>PANCAKE BREAKFAST TOMORROW MORNING!</vt:lpstr>
    </vt:vector>
  </TitlesOfParts>
  <Company>Owner's 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Jeri Fifer</cp:lastModifiedBy>
  <cp:revision>326</cp:revision>
  <dcterms:created xsi:type="dcterms:W3CDTF">2010-04-22T22:50:29Z</dcterms:created>
  <dcterms:modified xsi:type="dcterms:W3CDTF">2013-04-19T21:23:44Z</dcterms:modified>
</cp:coreProperties>
</file>